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286" r:id="rId6"/>
    <p:sldId id="287" r:id="rId7"/>
    <p:sldId id="285" r:id="rId8"/>
    <p:sldId id="261" r:id="rId9"/>
    <p:sldId id="292" r:id="rId10"/>
    <p:sldId id="290" r:id="rId11"/>
    <p:sldId id="289" r:id="rId12"/>
    <p:sldId id="296" r:id="rId13"/>
    <p:sldId id="293" r:id="rId14"/>
    <p:sldId id="29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51" autoAdjust="0"/>
  </p:normalViewPr>
  <p:slideViewPr>
    <p:cSldViewPr snapToGrid="0" snapToObjects="1" showGuides="1">
      <p:cViewPr>
        <p:scale>
          <a:sx n="75" d="100"/>
          <a:sy n="75" d="100"/>
        </p:scale>
        <p:origin x="974" y="6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9/7/2023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595" y="1556426"/>
            <a:ext cx="5825226" cy="2320047"/>
          </a:xfrm>
        </p:spPr>
        <p:txBody>
          <a:bodyPr/>
          <a:lstStyle/>
          <a:p>
            <a:pPr algn="ctr"/>
            <a:r>
              <a:rPr lang="en-US" sz="5400" b="1" dirty="0">
                <a:latin typeface="Gotham"/>
              </a:rPr>
              <a:t>CYBER CRIME: HOTSPOT AND COLD SPOT</a:t>
            </a:r>
            <a:br>
              <a:rPr lang="en-US" sz="5400" b="1" dirty="0">
                <a:latin typeface="Gotham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VIEW ON U.S</a:t>
            </a:r>
            <a:endParaRPr lang="en-US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465" y="4011832"/>
            <a:ext cx="3735573" cy="869069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ROHITH VS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BATCH : JULY 2023</a:t>
            </a:r>
          </a:p>
          <a:p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6486" r="14264"/>
          <a:stretch/>
        </p:blipFill>
        <p:spPr>
          <a:xfrm>
            <a:off x="7246778" y="841410"/>
            <a:ext cx="3834628" cy="4928616"/>
          </a:xfrm>
        </p:spPr>
      </p:pic>
      <p:sp>
        <p:nvSpPr>
          <p:cNvPr id="2" name="Subtitle 25">
            <a:extLst>
              <a:ext uri="{FF2B5EF4-FFF2-40B4-BE49-F238E27FC236}">
                <a16:creationId xmlns:a16="http://schemas.microsoft.com/office/drawing/2014/main" id="{237B7D32-EC94-67DD-D531-09478AAF85BE}"/>
              </a:ext>
            </a:extLst>
          </p:cNvPr>
          <p:cNvSpPr txBox="1">
            <a:spLocks/>
          </p:cNvSpPr>
          <p:nvPr/>
        </p:nvSpPr>
        <p:spPr>
          <a:xfrm>
            <a:off x="1799465" y="4918885"/>
            <a:ext cx="4815192" cy="382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Analytics </a:t>
            </a:r>
            <a:r>
              <a:rPr lang="en-US" sz="1600" dirty="0" err="1"/>
              <a:t>Avenew</a:t>
            </a:r>
            <a:r>
              <a:rPr lang="en-US" sz="1600" dirty="0"/>
              <a:t> On </a:t>
            </a:r>
            <a:r>
              <a:rPr lang="en-US" sz="1600" dirty="0" err="1"/>
              <a:t>TechBoss</a:t>
            </a:r>
            <a:r>
              <a:rPr lang="en-US" sz="1600" dirty="0"/>
              <a:t> Mega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Internship</a:t>
            </a:r>
            <a:r>
              <a:rPr lang="en-US" sz="1600" dirty="0"/>
              <a:t> 2023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148336"/>
            <a:ext cx="9912096" cy="727456"/>
          </a:xfrm>
        </p:spPr>
        <p:txBody>
          <a:bodyPr/>
          <a:lstStyle/>
          <a:p>
            <a:r>
              <a:rPr lang="en-US" sz="4000" b="1" dirty="0"/>
              <a:t>INSIGHTS​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440" y="1798320"/>
            <a:ext cx="3332480" cy="4145280"/>
          </a:xfrm>
        </p:spPr>
        <p:txBody>
          <a:bodyPr/>
          <a:lstStyle/>
          <a:p>
            <a:r>
              <a:rPr lang="en-US" b="1" dirty="0"/>
              <a:t>CRIME VALUES​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7992" y="3078480"/>
            <a:ext cx="3233928" cy="2794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i="0" dirty="0">
                <a:solidFill>
                  <a:schemeClr val="dk1"/>
                </a:solidFill>
                <a:effectLst/>
                <a:latin typeface="Gotham"/>
                <a:cs typeface="Courier New" panose="02070309020205020404" pitchFamily="49" charset="0"/>
              </a:rPr>
              <a:t>$10.3 Billion </a:t>
            </a:r>
            <a:r>
              <a:rPr lang="en-IN" b="0" i="0" dirty="0">
                <a:solidFill>
                  <a:schemeClr val="dk1"/>
                </a:solidFill>
                <a:effectLst/>
                <a:latin typeface="Gotham"/>
                <a:cs typeface="Courier New" panose="02070309020205020404" pitchFamily="49" charset="0"/>
              </a:rPr>
              <a:t>in Cyber Crime Losses Shatters Previous Totals - 2022</a:t>
            </a:r>
          </a:p>
          <a:p>
            <a:endParaRPr lang="en-US" i="0" dirty="0">
              <a:solidFill>
                <a:srgbClr val="000000"/>
              </a:solidFill>
              <a:effectLst/>
              <a:latin typeface="Gotham"/>
              <a:cs typeface="Arial" panose="020B0604020202020204" pitchFamily="34" charset="0"/>
            </a:endParaRPr>
          </a:p>
          <a:p>
            <a:r>
              <a:rPr lang="en-US" i="0" dirty="0">
                <a:solidFill>
                  <a:srgbClr val="000000"/>
                </a:solidFill>
                <a:effectLst/>
                <a:latin typeface="Gotham"/>
                <a:cs typeface="Courier New" panose="02070309020205020404" pitchFamily="49" charset="0"/>
              </a:rPr>
              <a:t>U.S. dollars. Business e-mail compromise (BEC) ranked second, amounting to around </a:t>
            </a:r>
            <a:r>
              <a:rPr lang="en-US" b="1" i="0" dirty="0">
                <a:solidFill>
                  <a:srgbClr val="000000"/>
                </a:solidFill>
                <a:effectLst/>
                <a:latin typeface="Gotham"/>
                <a:cs typeface="Courier New" panose="02070309020205020404" pitchFamily="49" charset="0"/>
              </a:rPr>
              <a:t>2.7 billion U.S.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otham"/>
              <a:cs typeface="Courier New" panose="02070309020205020404" pitchFamily="49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Gotham"/>
                <a:cs typeface="Courier New" panose="02070309020205020404" pitchFamily="49" charset="0"/>
              </a:rPr>
              <a:t>2021’s total of $6.9 billion</a:t>
            </a:r>
            <a:r>
              <a:rPr lang="en-US" b="0" i="0" dirty="0">
                <a:solidFill>
                  <a:srgbClr val="000000"/>
                </a:solidFill>
                <a:effectLst/>
                <a:latin typeface="Gotham"/>
                <a:cs typeface="Courier New" panose="02070309020205020404" pitchFamily="49" charset="0"/>
              </a:rPr>
              <a:t>, according to the bureau’s Internet Crime Complaint Center (IC3)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/>
              <a:t>​</a:t>
            </a:r>
          </a:p>
          <a:p>
            <a:endParaRPr lang="en-US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4200" y="1798320"/>
            <a:ext cx="3332480" cy="4145280"/>
          </a:xfrm>
        </p:spPr>
        <p:txBody>
          <a:bodyPr/>
          <a:lstStyle/>
          <a:p>
            <a:r>
              <a:rPr lang="en-US" b="1" dirty="0"/>
              <a:t>FUTURE RATES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61840" y="3115828"/>
            <a:ext cx="2997200" cy="2785100"/>
          </a:xfrm>
        </p:spPr>
        <p:txBody>
          <a:bodyPr/>
          <a:lstStyle/>
          <a:p>
            <a:r>
              <a:rPr lang="en-US" dirty="0">
                <a:latin typeface="Gotham"/>
              </a:rPr>
              <a:t>cyberattacks will amount to about </a:t>
            </a:r>
            <a:r>
              <a:rPr lang="en-US" b="1" dirty="0">
                <a:latin typeface="Gotham"/>
              </a:rPr>
              <a:t>$10.5 trillion </a:t>
            </a:r>
            <a:r>
              <a:rPr lang="en-US" dirty="0">
                <a:latin typeface="Gotham"/>
              </a:rPr>
              <a:t>annually by 2025—a </a:t>
            </a:r>
            <a:r>
              <a:rPr lang="en-US" b="1" dirty="0">
                <a:latin typeface="Gotham"/>
              </a:rPr>
              <a:t>300 percent </a:t>
            </a:r>
            <a:r>
              <a:rPr lang="en-US" dirty="0">
                <a:latin typeface="Gotham"/>
              </a:rPr>
              <a:t>increase from 2015 levels.​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333333"/>
                </a:solidFill>
                <a:effectLst/>
                <a:latin typeface="Gotham"/>
              </a:rPr>
              <a:t>world spent around </a:t>
            </a:r>
            <a:r>
              <a:rPr lang="en-US" b="1" i="0" dirty="0">
                <a:solidFill>
                  <a:srgbClr val="333333"/>
                </a:solidFill>
                <a:effectLst/>
                <a:latin typeface="Gotham"/>
              </a:rPr>
              <a:t>$150 billion </a:t>
            </a:r>
            <a:r>
              <a:rPr lang="en-US" b="0" i="0" dirty="0">
                <a:solidFill>
                  <a:srgbClr val="333333"/>
                </a:solidFill>
                <a:effectLst/>
                <a:latin typeface="Gotham"/>
              </a:rPr>
              <a:t>in 2021 on </a:t>
            </a:r>
            <a:r>
              <a:rPr lang="en-US" b="0" i="0" u="none" strike="noStrike" dirty="0">
                <a:effectLst/>
                <a:latin typeface="Gotham"/>
              </a:rPr>
              <a:t>cybersecurity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Gotham"/>
              </a:rPr>
              <a:t>, growing by </a:t>
            </a:r>
            <a:r>
              <a:rPr lang="en-US" b="1" i="0" dirty="0">
                <a:solidFill>
                  <a:srgbClr val="333333"/>
                </a:solidFill>
                <a:effectLst/>
                <a:latin typeface="Gotham"/>
              </a:rPr>
              <a:t>12.4 percent </a:t>
            </a:r>
            <a:r>
              <a:rPr lang="en-US" b="0" i="0" dirty="0">
                <a:solidFill>
                  <a:srgbClr val="333333"/>
                </a:solidFill>
                <a:effectLst/>
                <a:latin typeface="Gotham"/>
              </a:rPr>
              <a:t>annually.</a:t>
            </a:r>
            <a:endParaRPr lang="en-US" dirty="0">
              <a:latin typeface="Gotham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2760" y="1847088"/>
            <a:ext cx="3332480" cy="4145280"/>
          </a:xfrm>
        </p:spPr>
        <p:txBody>
          <a:bodyPr/>
          <a:lstStyle/>
          <a:p>
            <a:r>
              <a:rPr lang="en-US" b="1" dirty="0"/>
              <a:t>KPI - INSIGHTS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260080" y="3117088"/>
            <a:ext cx="3009145" cy="2785100"/>
          </a:xfrm>
        </p:spPr>
        <p:txBody>
          <a:bodyPr/>
          <a:lstStyle/>
          <a:p>
            <a:r>
              <a:rPr lang="en-US" b="1" i="0" dirty="0">
                <a:effectLst/>
                <a:latin typeface="Gotham"/>
              </a:rPr>
              <a:t>$2 trillion </a:t>
            </a:r>
            <a:r>
              <a:rPr lang="en-US" b="0" i="0" dirty="0">
                <a:effectLst/>
                <a:latin typeface="Gotham"/>
              </a:rPr>
              <a:t>market opportunity for cybersecurity technology and service providers. </a:t>
            </a:r>
            <a:r>
              <a:rPr lang="en-US" dirty="0">
                <a:latin typeface="Gotham"/>
              </a:rPr>
              <a:t>Cybercrime To Cost The World </a:t>
            </a:r>
            <a:r>
              <a:rPr lang="en-US" b="1" dirty="0">
                <a:latin typeface="Gotham"/>
              </a:rPr>
              <a:t>$10.5 Trillion </a:t>
            </a:r>
            <a:r>
              <a:rPr lang="en-US" dirty="0">
                <a:latin typeface="Gotham"/>
              </a:rPr>
              <a:t>Annually By 2025.</a:t>
            </a:r>
          </a:p>
          <a:p>
            <a:endParaRPr lang="en-US" dirty="0">
              <a:latin typeface="Gotham"/>
            </a:endParaRPr>
          </a:p>
          <a:p>
            <a:r>
              <a:rPr lang="en-US" b="1" i="1" dirty="0">
                <a:latin typeface="Gotham"/>
              </a:rPr>
              <a:t>New Cyber Security Services and Technologies and Education and Skills will have massive Demand</a:t>
            </a:r>
          </a:p>
          <a:p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88" y="1024024"/>
            <a:ext cx="3216776" cy="594360"/>
          </a:xfrm>
        </p:spPr>
        <p:txBody>
          <a:bodyPr/>
          <a:lstStyle/>
          <a:p>
            <a:r>
              <a:rPr lang="en-US" altLang="zh-CN" sz="4000" b="1" dirty="0"/>
              <a:t>Conclusion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3107" r="33107"/>
          <a:stretch/>
        </p:blipFill>
        <p:spPr>
          <a:xfrm>
            <a:off x="0" y="0"/>
            <a:ext cx="41191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040" y="1879092"/>
            <a:ext cx="5181600" cy="3302508"/>
          </a:xfrm>
        </p:spPr>
        <p:txBody>
          <a:bodyPr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At Analysis on Data Sheet and Dash Board the Top Hot spot and Cold Spot Values and Counts the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FINANICAL LOSSES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CYBER CRIME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really an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BIG OUTBREAK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 The more it knowing the more it grows and mutates like Pandemic.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800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Awareness and Better Knowledge could zoom out the picture but not Disappear.</a:t>
            </a:r>
            <a:r>
              <a:rPr lang="en-US" altLang="zh-CN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5D0D-86EE-DFE2-CB77-99CAD34C5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57" r="13903"/>
          <a:stretch/>
        </p:blipFill>
        <p:spPr>
          <a:xfrm>
            <a:off x="386080" y="1879092"/>
            <a:ext cx="4226560" cy="32977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880" y="3108960"/>
            <a:ext cx="4429760" cy="2336800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ROHITH VS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samrohithvs@gmail.com.com</a:t>
            </a:r>
          </a:p>
          <a:p>
            <a:r>
              <a:rPr lang="en-US" dirty="0" err="1"/>
              <a:t>DataSheet</a:t>
            </a:r>
            <a:r>
              <a:rPr lang="en-US" dirty="0"/>
              <a:t> link,</a:t>
            </a:r>
          </a:p>
          <a:p>
            <a:r>
              <a:rPr lang="en-US" dirty="0"/>
              <a:t>https://www.kaggle.com/datasets/husseinsalaudeen/us-internet-crime-2020-202</a:t>
            </a:r>
          </a:p>
          <a:p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545" r="23545"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67531-A11C-CD9E-35EB-5E2F9DA7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74" y="812292"/>
            <a:ext cx="5284785" cy="49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Dashboard and Insights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Conclution</a:t>
            </a:r>
            <a:endParaRPr lang="en-US" dirty="0"/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228" y="1391580"/>
            <a:ext cx="5038344" cy="1063885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496" y="2895070"/>
            <a:ext cx="6471567" cy="23627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cost of cybercrime could reach $10.5     trillion annually by 2025.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Targets range from individuals right up to governments and critical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Cybercriminals operate internationally, and we need international rules in order to crack down on them.</a:t>
            </a:r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169" r="41661"/>
          <a:stretch/>
        </p:blipFill>
        <p:spPr>
          <a:xfrm>
            <a:off x="7841974" y="362178"/>
            <a:ext cx="4174434" cy="55857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53FE-A68E-23CA-0102-8BA379EEB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3" r="20587"/>
          <a:stretch/>
        </p:blipFill>
        <p:spPr>
          <a:xfrm>
            <a:off x="7738330" y="1123224"/>
            <a:ext cx="4379367" cy="406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6" y="1354284"/>
            <a:ext cx="5463701" cy="824711"/>
          </a:xfrm>
        </p:spPr>
        <p:txBody>
          <a:bodyPr/>
          <a:lstStyle/>
          <a:p>
            <a:r>
              <a:rPr lang="en-US" sz="3600" b="1" dirty="0"/>
              <a:t>PROBLEM STATEMENT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66" y="2585319"/>
            <a:ext cx="3784060" cy="3620928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Cybercrime Hotspots and Cold spots: A Geospatial Analysis by financial losses due to various types of cybercrime in all 50 states and Washington D.C. in the United States for the years 2020 and 2021. 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350" r="18350"/>
          <a:stretch/>
        </p:blipFill>
        <p:spPr>
          <a:xfrm>
            <a:off x="5562600" y="206614"/>
            <a:ext cx="5897880" cy="5897880"/>
          </a:xfrm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6CDB00-93CF-216E-798D-F6C4F7B0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23"/>
            <a:ext cx="9912096" cy="1014984"/>
          </a:xfrm>
        </p:spPr>
        <p:txBody>
          <a:bodyPr/>
          <a:lstStyle/>
          <a:p>
            <a:pPr algn="l"/>
            <a:r>
              <a:rPr lang="en-IN" sz="2400" b="1" i="0" dirty="0">
                <a:solidFill>
                  <a:schemeClr val="dk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$10.3 Billion </a:t>
            </a:r>
            <a:r>
              <a:rPr lang="en-IN" sz="2400" b="0" i="0" dirty="0">
                <a:solidFill>
                  <a:schemeClr val="dk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Cyber Crime Losses Shatters Previous Totals - 2022</a:t>
            </a:r>
            <a:br>
              <a:rPr lang="en-IN" sz="5400" b="0" i="0" dirty="0">
                <a:solidFill>
                  <a:schemeClr val="dk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endParaRPr lang="en-IN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5BE037-CAB8-4932-F41F-BCF38EE997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134413" y="2707498"/>
            <a:ext cx="2522537" cy="21717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D51243-9A18-22A5-4713-03AA76A1BE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1926130"/>
            <a:ext cx="7681976" cy="4357937"/>
          </a:xfrm>
          <a:prstGeom prst="rect">
            <a:avLst/>
          </a:prstGeom>
          <a:ln w="190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27" y="512064"/>
            <a:ext cx="3770741" cy="1014984"/>
          </a:xfrm>
        </p:spPr>
        <p:txBody>
          <a:bodyPr/>
          <a:lstStyle/>
          <a:p>
            <a:pPr algn="l"/>
            <a:r>
              <a:rPr lang="en-US" sz="4800" b="1" dirty="0"/>
              <a:t>APPROACH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Develop top 10 Hot Spot and Cold Spot and Total Values </a:t>
            </a:r>
          </a:p>
          <a:p>
            <a:r>
              <a:rPr lang="en-US" sz="2000" dirty="0"/>
              <a:t>Capitalize on Crime rate and crime loss </a:t>
            </a:r>
          </a:p>
          <a:p>
            <a:r>
              <a:rPr lang="en-US" sz="2000" dirty="0"/>
              <a:t>Visualize the Regions and the Total Values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PHASE 2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sz="2000" dirty="0"/>
              <a:t>Iterative approaches to Types of Crime and Its Values</a:t>
            </a:r>
          </a:p>
          <a:p>
            <a:r>
              <a:rPr lang="en-US" sz="2000" dirty="0"/>
              <a:t>Establish Slicers and Tabs to Fetch custom data.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154624"/>
            <a:ext cx="9912096" cy="1014984"/>
          </a:xfrm>
        </p:spPr>
        <p:txBody>
          <a:bodyPr/>
          <a:lstStyle/>
          <a:p>
            <a:r>
              <a:rPr lang="en-US" sz="4400" b="1" dirty="0"/>
              <a:t>DASH BOARD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</p:txBody>
      </p:sp>
      <p:pic>
        <p:nvPicPr>
          <p:cNvPr id="18" name="Picture Placeholder 17" descr="Team member headshot">
            <a:extLst>
              <a:ext uri="{FF2B5EF4-FFF2-40B4-BE49-F238E27FC236}">
                <a16:creationId xmlns:a16="http://schemas.microsoft.com/office/drawing/2014/main" id="{BA813023-271D-01D1-8CA4-56120BA12FDA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2"/>
          <a:srcRect l="604" r="604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</p:txBody>
      </p:sp>
      <p:pic>
        <p:nvPicPr>
          <p:cNvPr id="16" name="Picture Placeholder 15" descr="Team member headshot">
            <a:extLst>
              <a:ext uri="{FF2B5EF4-FFF2-40B4-BE49-F238E27FC236}">
                <a16:creationId xmlns:a16="http://schemas.microsoft.com/office/drawing/2014/main" id="{9A4A4167-823B-F3AC-E5D3-62AD7790B8C1}"/>
              </a:ext>
            </a:extLst>
          </p:cNvPr>
          <p:cNvPicPr>
            <a:picLocks noGrp="1"/>
          </p:cNvPicPr>
          <p:nvPr>
            <p:ph type="pic" sz="quarter" idx="23"/>
          </p:nvPr>
        </p:nvPicPr>
        <p:blipFill rotWithShape="1">
          <a:blip r:embed="rId3"/>
          <a:srcRect l="598" r="598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9B5E6A9-407A-D502-F859-0DAD76F1CB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ABC575-C656-7BDE-61B4-F7591F968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92" y="1148705"/>
            <a:ext cx="11167321" cy="5154607"/>
          </a:xfrm>
          <a:prstGeom prst="rect">
            <a:avLst/>
          </a:prstGeom>
          <a:ln w="190500" cap="sq">
            <a:solidFill>
              <a:schemeClr val="tx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5180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12519D7-1AAA-4407-A6D8-4246C861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176784"/>
            <a:ext cx="9912096" cy="442976"/>
          </a:xfrm>
        </p:spPr>
        <p:txBody>
          <a:bodyPr/>
          <a:lstStyle/>
          <a:p>
            <a:r>
              <a:rPr lang="en-IN" sz="3200" b="1" dirty="0"/>
              <a:t>ARCHITURAL DESIGN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91A714-A3DC-B7A0-FBD0-AAB214C0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979123"/>
            <a:ext cx="8808720" cy="4065925"/>
          </a:xfrm>
          <a:prstGeom prst="rect">
            <a:avLst/>
          </a:prstGeom>
        </p:spPr>
      </p:pic>
      <p:sp>
        <p:nvSpPr>
          <p:cNvPr id="22" name="Right Bracket 21">
            <a:extLst>
              <a:ext uri="{FF2B5EF4-FFF2-40B4-BE49-F238E27FC236}">
                <a16:creationId xmlns:a16="http://schemas.microsoft.com/office/drawing/2014/main" id="{A9EB2B1C-0E9C-E86C-8581-71CFF28EE291}"/>
              </a:ext>
            </a:extLst>
          </p:cNvPr>
          <p:cNvSpPr/>
          <p:nvPr/>
        </p:nvSpPr>
        <p:spPr>
          <a:xfrm>
            <a:off x="9961880" y="2641600"/>
            <a:ext cx="213360" cy="1473200"/>
          </a:xfrm>
          <a:prstGeom prst="rightBracke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BCCFE3-A9DD-5291-ACB6-1589048F8D4D}"/>
              </a:ext>
            </a:extLst>
          </p:cNvPr>
          <p:cNvSpPr/>
          <p:nvPr/>
        </p:nvSpPr>
        <p:spPr>
          <a:xfrm>
            <a:off x="10637520" y="2847848"/>
            <a:ext cx="1452880" cy="665480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Arial Nova" panose="020B0504020202020204" pitchFamily="34" charset="0"/>
              </a:rPr>
              <a:t>PHASE 1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483498A-359A-E52C-F2C0-C65C83FDB657}"/>
              </a:ext>
            </a:extLst>
          </p:cNvPr>
          <p:cNvSpPr/>
          <p:nvPr/>
        </p:nvSpPr>
        <p:spPr>
          <a:xfrm>
            <a:off x="10231120" y="3068320"/>
            <a:ext cx="406400" cy="309880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DD1E2F2B-E108-1A75-355C-EE1718F38146}"/>
              </a:ext>
            </a:extLst>
          </p:cNvPr>
          <p:cNvSpPr/>
          <p:nvPr/>
        </p:nvSpPr>
        <p:spPr>
          <a:xfrm>
            <a:off x="1498600" y="4353484"/>
            <a:ext cx="172720" cy="1584960"/>
          </a:xfrm>
          <a:prstGeom prst="leftBracket">
            <a:avLst/>
          </a:prstGeom>
          <a:ln w="571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E78DFB-6902-5285-58A3-06BBE31E7056}"/>
              </a:ext>
            </a:extLst>
          </p:cNvPr>
          <p:cNvSpPr/>
          <p:nvPr/>
        </p:nvSpPr>
        <p:spPr>
          <a:xfrm>
            <a:off x="142240" y="5148352"/>
            <a:ext cx="1254760" cy="642848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Arial Nova" panose="020B0504020202020204" pitchFamily="34" charset="0"/>
              </a:rPr>
              <a:t>PHASE 2</a:t>
            </a:r>
          </a:p>
        </p:txBody>
      </p:sp>
      <p:sp>
        <p:nvSpPr>
          <p:cNvPr id="28" name="Arrow: Left-Up 27">
            <a:extLst>
              <a:ext uri="{FF2B5EF4-FFF2-40B4-BE49-F238E27FC236}">
                <a16:creationId xmlns:a16="http://schemas.microsoft.com/office/drawing/2014/main" id="{486ED713-2DA2-B255-FC2F-7D906C807703}"/>
              </a:ext>
            </a:extLst>
          </p:cNvPr>
          <p:cNvSpPr/>
          <p:nvPr/>
        </p:nvSpPr>
        <p:spPr>
          <a:xfrm rot="16200000" flipV="1">
            <a:off x="881526" y="4584770"/>
            <a:ext cx="568668" cy="553720"/>
          </a:xfrm>
          <a:prstGeom prst="leftUp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Tittle Ribbon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Dashboard Name and Home Button for Default View</a:t>
            </a:r>
            <a:endParaRPr lang="en-US" dirty="0"/>
          </a:p>
          <a:p>
            <a:endParaRPr lang="en-US" dirty="0"/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Phase 1 Charts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Disseminate standardized on Total values and Hot Spot/Cold spot 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Phase 2 Charts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Coordinate</a:t>
            </a:r>
            <a:r>
              <a:rPr lang="zh-CN" altLang="en-US" dirty="0"/>
              <a:t> </a:t>
            </a:r>
            <a:r>
              <a:rPr lang="en-US" altLang="zh-CN" dirty="0"/>
              <a:t>Chart on Types of crime and it count values</a:t>
            </a:r>
            <a:endParaRPr lang="en-US" dirty="0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Custom Slicers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Foster way to view on custom Data and Values.</a:t>
            </a:r>
          </a:p>
          <a:p>
            <a:endParaRPr lang="en-US" dirty="0"/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/>
              <a:t>KPI’s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Insights and Derived KPI from Dash Board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4EAEB-628D-001C-64CC-E5725E5B7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17" y="2408274"/>
            <a:ext cx="3822039" cy="19168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{CA788D86-C060-4AF5-AE6C-7A4C1AEA7C96}tf11429527_win32</Template>
  <TotalTime>278</TotalTime>
  <Words>514</Words>
  <Application>Microsoft Office PowerPoint</Application>
  <PresentationFormat>Widescreen</PresentationFormat>
  <Paragraphs>88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Nova</vt:lpstr>
      <vt:lpstr>Calibri</vt:lpstr>
      <vt:lpstr>Century Gothic</vt:lpstr>
      <vt:lpstr>Courier New</vt:lpstr>
      <vt:lpstr>Gotham</vt:lpstr>
      <vt:lpstr>Karla</vt:lpstr>
      <vt:lpstr>Univers Condensed Light</vt:lpstr>
      <vt:lpstr>Office Theme</vt:lpstr>
      <vt:lpstr>CYBER CRIME: HOTSPOT AND COLD SPOT VIEW ON U.S</vt:lpstr>
      <vt:lpstr>Agenda</vt:lpstr>
      <vt:lpstr>Introduction </vt:lpstr>
      <vt:lpstr>PROBLEM STATEMENT</vt:lpstr>
      <vt:lpstr>$10.3 Billion in Cyber Crime Losses Shatters Previous Totals - 2022 </vt:lpstr>
      <vt:lpstr>APPROACH</vt:lpstr>
      <vt:lpstr>DASH BOARD</vt:lpstr>
      <vt:lpstr>ARCHITURAL DESIGN</vt:lpstr>
      <vt:lpstr>PowerPoint Presentation</vt:lpstr>
      <vt:lpstr>INSIGHTS​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CRIME: HOTSPOT AND COLD SPOT VIEW ON U.S</dc:title>
  <dc:creator>Arnold</dc:creator>
  <cp:lastModifiedBy>Arnold</cp:lastModifiedBy>
  <cp:revision>1</cp:revision>
  <dcterms:created xsi:type="dcterms:W3CDTF">2023-09-07T10:25:32Z</dcterms:created>
  <dcterms:modified xsi:type="dcterms:W3CDTF">2023-09-07T15:03:56Z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